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57" r:id="rId4"/>
    <p:sldId id="258" r:id="rId5"/>
    <p:sldId id="259" r:id="rId6"/>
    <p:sldId id="260" r:id="rId7"/>
    <p:sldId id="267" r:id="rId8"/>
    <p:sldId id="261" r:id="rId9"/>
    <p:sldId id="270" r:id="rId10"/>
    <p:sldId id="262" r:id="rId11"/>
    <p:sldId id="268" r:id="rId12"/>
    <p:sldId id="263" r:id="rId13"/>
    <p:sldId id="264" r:id="rId14"/>
    <p:sldId id="269" r:id="rId15"/>
    <p:sldId id="273" r:id="rId16"/>
    <p:sldId id="265" r:id="rId17"/>
    <p:sldId id="272" r:id="rId18"/>
    <p:sldId id="266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in Gandhi" initials="RG" lastIdx="2" clrIdx="0">
    <p:extLst/>
  </p:cmAuthor>
  <p:cmAuthor id="2" name="Robin Gandhi" initials="RG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3157"/>
  </p:normalViewPr>
  <p:slideViewPr>
    <p:cSldViewPr snapToGrid="0">
      <p:cViewPr varScale="1">
        <p:scale>
          <a:sx n="73" d="100"/>
          <a:sy n="73" d="100"/>
        </p:scale>
        <p:origin x="22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4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4"/>
          </p:nvPr>
        </p:nvSpPr>
        <p:spPr>
          <a:xfrm>
            <a:off x="1270000" y="4298950"/>
            <a:ext cx="10464800" cy="622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“Type a quote here.” 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ctrTitle"/>
          </p:nvPr>
        </p:nvSpPr>
        <p:spPr>
          <a:xfrm>
            <a:off x="508000" y="3009900"/>
            <a:ext cx="12311888" cy="2032000"/>
          </a:xfrm>
          <a:prstGeom prst="rect">
            <a:avLst/>
          </a:prstGeom>
        </p:spPr>
        <p:txBody>
          <a:bodyPr/>
          <a:lstStyle/>
          <a:p>
            <a:r>
              <a:rPr dirty="0"/>
              <a:t>SPDX in software exchanges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ubTitle" sz="half" idx="1"/>
          </p:nvPr>
        </p:nvSpPr>
        <p:spPr>
          <a:xfrm>
            <a:off x="508000" y="5562600"/>
            <a:ext cx="11988800" cy="235208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Matt Germonprez </a:t>
            </a:r>
          </a:p>
          <a:p>
            <a:pPr>
              <a:defRPr sz="2800"/>
            </a:pPr>
            <a:r>
              <a:t>Georg Link </a:t>
            </a:r>
          </a:p>
          <a:p>
            <a:pPr>
              <a:defRPr sz="2800"/>
            </a:pPr>
            <a:r>
              <a:t>Robin Gandhi </a:t>
            </a:r>
          </a:p>
        </p:txBody>
      </p:sp>
      <p:pic>
        <p:nvPicPr>
          <p:cNvPr id="133" name="UNO-logo-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3419" y="4627344"/>
            <a:ext cx="3641501" cy="364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Mixed opinions</a:t>
            </a:r>
            <a:r>
              <a:rPr lang="en-US" dirty="0"/>
              <a:t> (2/2)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sz="3200" b="1" u="sng" dirty="0"/>
              <a:t>Automated </a:t>
            </a:r>
            <a:r>
              <a:rPr lang="en-US" sz="3200" b="1" u="sng" dirty="0"/>
              <a:t>T</a:t>
            </a:r>
            <a:r>
              <a:rPr sz="3200" b="1" u="sng" dirty="0"/>
              <a:t>ooling </a:t>
            </a:r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sz="2800" dirty="0"/>
              <a:t>Helps with declared - concluded relationship </a:t>
            </a:r>
            <a:endParaRPr lang="en-US" sz="2800" dirty="0"/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Inaccuracies results and variable strategies in dealing with those inaccuracies 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“They’re not necessarily relying on the outputs, the report, or anything.“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"I know that the SPDX report is not 100% representative of all IP that’s in a product. It’s our best approximation so far.”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0774" y="730604"/>
            <a:ext cx="1637591" cy="16375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(1/4)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508000" y="2943860"/>
            <a:ext cx="11988800" cy="57277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The ‘X’ in Exchange 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dirty="0"/>
              <a:t>Supply chain drivers are largely nonexistent upstream or downstream </a:t>
            </a:r>
            <a:endParaRPr lang="en-US" sz="2800" dirty="0"/>
          </a:p>
          <a:p>
            <a:pPr marL="339725" lvl="1" indent="-342900" defTabSz="578358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No one has asked us for an SPDX report for our product yet. They’ve asked for open source disclosure. They don’t care what the format is.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373887">
              <a:spcBef>
                <a:spcPts val="600"/>
              </a:spcBef>
              <a:buNone/>
              <a:defRPr sz="2176"/>
            </a:pPr>
            <a:endParaRPr lang="en-US" sz="3200" b="1" u="sng" dirty="0"/>
          </a:p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Lack of </a:t>
            </a:r>
            <a:r>
              <a:rPr lang="en-US" sz="3200" b="1" u="sng" dirty="0"/>
              <a:t>F</a:t>
            </a:r>
            <a:r>
              <a:rPr sz="3200" b="1" u="sng" dirty="0"/>
              <a:t>ull </a:t>
            </a:r>
            <a:r>
              <a:rPr lang="en-US" sz="3200" b="1" u="sng" dirty="0"/>
              <a:t>C</a:t>
            </a:r>
            <a:r>
              <a:rPr sz="3200" b="1" u="sng" dirty="0"/>
              <a:t>overage of </a:t>
            </a:r>
            <a:r>
              <a:rPr lang="en-US" sz="3200" b="1" u="sng" dirty="0"/>
              <a:t>L</a:t>
            </a:r>
            <a:r>
              <a:rPr sz="3200" b="1" u="sng" dirty="0"/>
              <a:t>icenses with</a:t>
            </a:r>
            <a:r>
              <a:rPr lang="en-US" sz="3200" b="1" u="sng" dirty="0"/>
              <a:t> S</a:t>
            </a:r>
            <a:r>
              <a:rPr sz="3200" b="1" u="sng" dirty="0"/>
              <a:t>tandard </a:t>
            </a:r>
            <a:r>
              <a:rPr lang="en-US" sz="3200" b="1" u="sng" dirty="0"/>
              <a:t>L</a:t>
            </a:r>
            <a:r>
              <a:rPr sz="3200" b="1" u="sng" dirty="0"/>
              <a:t>ist</a:t>
            </a:r>
            <a:endParaRPr lang="en-US" sz="3200" b="1" u="sng" dirty="0"/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i="1" dirty="0"/>
              <a:t>Organizations may manage a combination of internal and standard list </a:t>
            </a:r>
            <a:endParaRPr lang="en-US" sz="2800" i="1" dirty="0"/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i="1" dirty="0"/>
              <a:t>Lack of motivation to contribute new licenses to license list</a:t>
            </a:r>
            <a:endParaRPr lang="en-US" sz="2800" i="1" dirty="0"/>
          </a:p>
          <a:p>
            <a:pPr marL="339725" lvl="1" indent="-342900" defTabSz="578358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“That's actually probably one of the barriers to adoption of the SPDX license identifier system is that it's so incomplete from our perspective for purposes of anything like a Linux distribution.”</a:t>
            </a:r>
          </a:p>
          <a:p>
            <a:pPr marL="339725" lvl="1" indent="-342900" defTabSz="578358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 don't [submit all licenses to the SPDX list] because sometimes I think this is a really obscure license, it's just not worth the effort.”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51303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(2/4)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The Ability to Consume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Difficult to use SPDX without a tool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Tools could be better tailored to lawyers and release managers 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Right now the tools appear to be tool-vendor focused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have to at least produce a PDF or an HTML report.”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“If you have an SPDX file, it can’t be reviewed by a human being without having some tools available.”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“Mostly, it’s not for our developers, it will be for our release managers.”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“The SPDX specification is meant for tool people, not for developers or anyone else.”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(3/4)</a:t>
            </a:r>
            <a:endParaRPr dirty="0"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sz="3200" b="1" u="sng" dirty="0"/>
              <a:t>SPDX </a:t>
            </a:r>
            <a:r>
              <a:rPr lang="en-US" sz="3200" b="1" u="sng" dirty="0"/>
              <a:t>F</a:t>
            </a:r>
            <a:r>
              <a:rPr sz="3200" b="1" u="sng" dirty="0"/>
              <a:t>ields are </a:t>
            </a:r>
            <a:r>
              <a:rPr lang="en-US" sz="3200" b="1" u="sng" dirty="0"/>
              <a:t>Unu</a:t>
            </a:r>
            <a:r>
              <a:rPr sz="3200" b="1" u="sng" dirty="0"/>
              <a:t>sed for </a:t>
            </a:r>
            <a:r>
              <a:rPr lang="en-US" sz="3200" b="1" u="sng" dirty="0"/>
              <a:t>I</a:t>
            </a:r>
            <a:r>
              <a:rPr sz="3200" b="1" u="sng" dirty="0"/>
              <a:t>nternal </a:t>
            </a:r>
            <a:r>
              <a:rPr lang="en-US" sz="3200" b="1" u="sng" dirty="0"/>
              <a:t>M</a:t>
            </a:r>
            <a:r>
              <a:rPr sz="3200" b="1" u="sng" dirty="0"/>
              <a:t>anagement </a:t>
            </a:r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sz="2800" dirty="0"/>
              <a:t>The information is there and it could be mapped but this is rarely done</a:t>
            </a:r>
            <a:endParaRPr lang="en-US" sz="2800" dirty="0"/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Unsure of the precise coverage of the spec and internal needs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“All the other data backup software in our data warehouse, we wouldn't pull out the open source data especially put into SPDX to interpret it.“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“We're still trying to figure things out.”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(4/4)</a:t>
            </a:r>
            <a:endParaRPr dirty="0"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sz="3500" b="1" u="sng" dirty="0"/>
              <a:t>Vulnerabilities </a:t>
            </a:r>
            <a:r>
              <a:rPr lang="en-US" sz="3500" b="1" u="sng" dirty="0"/>
              <a:t>not a Big Concern for SPDX</a:t>
            </a:r>
            <a:r>
              <a:rPr sz="3500" b="1" u="sng" dirty="0"/>
              <a:t> </a:t>
            </a:r>
            <a:endParaRPr lang="en-US" sz="3500" b="1" u="sng" dirty="0"/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These risks are handled by a separate group in the company</a:t>
            </a:r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Vulnerabilities are typically dealt with prior to exchanges in a supply chain</a:t>
            </a:r>
            <a:endParaRPr lang="en-US" sz="2800" b="1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“I'm not really all that concerned about providing vulnerability tracking, so we're not going to do that.“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“That's something that's handled separate from legal risk. We have [a different] department.”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"Ideally you wouldn't ship a product with known vulnerabilities that exist in that package.”</a:t>
            </a:r>
          </a:p>
          <a:p>
            <a:pPr marL="0" lvl="2" indent="0" defTabSz="490727">
              <a:spcBef>
                <a:spcPts val="600"/>
              </a:spcBef>
              <a:buNone/>
              <a:defRPr sz="2856"/>
            </a:pP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b="1" u="sng" dirty="0"/>
              <a:t>At </a:t>
            </a:r>
            <a:r>
              <a:rPr lang="en-US" b="1" u="sng" dirty="0"/>
              <a:t>B</a:t>
            </a:r>
            <a:r>
              <a:rPr b="1" u="sng" dirty="0"/>
              <a:t>est, SPDX is </a:t>
            </a:r>
            <a:r>
              <a:rPr lang="en-US" b="1" u="sng" dirty="0"/>
              <a:t>M</a:t>
            </a:r>
            <a:r>
              <a:rPr b="1" u="sng" dirty="0"/>
              <a:t>entioned in </a:t>
            </a:r>
            <a:r>
              <a:rPr lang="en-US" b="1" u="sng" dirty="0"/>
              <a:t>D</a:t>
            </a:r>
            <a:r>
              <a:rPr b="1" u="sng" dirty="0"/>
              <a:t>eveloper </a:t>
            </a:r>
            <a:r>
              <a:rPr lang="en-US" b="1" u="sng" dirty="0"/>
              <a:t>T</a:t>
            </a:r>
            <a:r>
              <a:rPr b="1" u="sng" dirty="0"/>
              <a:t>raining </a:t>
            </a:r>
            <a:r>
              <a:rPr lang="en-US" b="1" u="sng" dirty="0"/>
              <a:t>P</a:t>
            </a:r>
            <a:r>
              <a:rPr b="1" u="sng" dirty="0"/>
              <a:t>rograms </a:t>
            </a:r>
            <a:endParaRPr lang="en-US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just talk about using the license identifiers because it's a standard. That's really about it.”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60050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7" name="AutoShape 6" descr="http://hd-wall-papers.com/images/wallpapers/donald-duck-images/donald-duck-images-12.jpg"/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Goofy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06" y="3184723"/>
            <a:ext cx="5525588" cy="57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02400" y="9445823"/>
            <a:ext cx="65024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700" dirty="0">
                <a:solidFill>
                  <a:schemeClr val="tx1"/>
                </a:solidFill>
              </a:rPr>
              <a:t>http://free-extras.com/images/goofy_cartoon-4929.htm</a:t>
            </a:r>
          </a:p>
        </p:txBody>
      </p:sp>
    </p:spTree>
    <p:extLst>
      <p:ext uri="{BB962C8B-B14F-4D97-AF65-F5344CB8AC3E}">
        <p14:creationId xmlns:p14="http://schemas.microsoft.com/office/powerpoint/2010/main" val="34804570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Food for thought</a:t>
            </a:r>
            <a:r>
              <a:rPr lang="en-US" dirty="0"/>
              <a:t> (1/2)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2330176" cy="60904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600" dirty="0"/>
              <a:t>L</a:t>
            </a:r>
            <a:r>
              <a:rPr sz="3600" dirty="0"/>
              <a:t>arge organizations</a:t>
            </a:r>
            <a:r>
              <a:rPr lang="en-US" sz="3600" dirty="0"/>
              <a:t> perceive value in</a:t>
            </a:r>
            <a:r>
              <a:rPr sz="3600" dirty="0"/>
              <a:t> automated gates </a:t>
            </a:r>
            <a:endParaRPr lang="en-US" sz="3600" dirty="0"/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600" dirty="0"/>
              <a:t>But use in continuous </a:t>
            </a:r>
            <a:r>
              <a:rPr sz="3600" dirty="0"/>
              <a:t>integration is limited </a:t>
            </a:r>
            <a:endParaRPr lang="en-US" sz="36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sz="36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OSS risk knowledge may become common</a:t>
            </a:r>
            <a:r>
              <a:rPr lang="en-US" sz="3600" dirty="0"/>
              <a:t> and distributed</a:t>
            </a:r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Formalizing </a:t>
            </a:r>
            <a:r>
              <a:rPr lang="en-US" sz="3600" dirty="0"/>
              <a:t>it </a:t>
            </a:r>
            <a:r>
              <a:rPr sz="3600" dirty="0"/>
              <a:t>through a central spec runs counter</a:t>
            </a:r>
            <a:endParaRPr lang="en-US" sz="3600" dirty="0"/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OSS mature institutions may already handle compliance issues 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695" y="824230"/>
            <a:ext cx="1515110" cy="1515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Food for thought </a:t>
            </a:r>
            <a:r>
              <a:rPr lang="en-US" dirty="0"/>
              <a:t>(2/2)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2330176" cy="60904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What is the business driver? Not all organizations have complex supply chains in a classic software supply chain sense. </a:t>
            </a:r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Different use cases based on different supply chains</a:t>
            </a:r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The supply chain end point practices are highly variable </a:t>
            </a:r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Organizations that are not engaged in the SPDX community may not perceive value in adoption, even with community liaisons!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695" y="824230"/>
            <a:ext cx="1515110" cy="15151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71477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UNO-logo-color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dirty="0"/>
              <a:t>We are very willing to chat with your organization more. 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dirty="0"/>
              <a:t>If you would be willing to do an interview with me or Georg, please let us know.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20" y="7401560"/>
            <a:ext cx="1729740" cy="1729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71" y="7401560"/>
            <a:ext cx="1729740" cy="17297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326"/>
            <a:ext cx="13004800" cy="52260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811825" y="521497"/>
            <a:ext cx="10114577" cy="446500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lIns="130048" tIns="65024" rIns="130048" bIns="65024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387" b="1" spc="71" dirty="0">
                <a:ln w="1143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Omaha! </a:t>
            </a:r>
          </a:p>
          <a:p>
            <a:pPr algn="ctr"/>
            <a:r>
              <a:rPr lang="en-US" sz="9387" b="1" spc="71" dirty="0">
                <a:ln w="1143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Rumors are True</a:t>
            </a:r>
          </a:p>
        </p:txBody>
      </p:sp>
    </p:spTree>
    <p:extLst>
      <p:ext uri="{BB962C8B-B14F-4D97-AF65-F5344CB8AC3E}">
        <p14:creationId xmlns:p14="http://schemas.microsoft.com/office/powerpoint/2010/main" val="1692116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rPr dirty="0"/>
              <a:t>Attribution 4.0 International </a:t>
            </a:r>
            <a:br>
              <a:rPr lang="en-US" dirty="0"/>
            </a:br>
            <a:r>
              <a:rPr dirty="0"/>
              <a:t>(CC BY 4.0)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Share — copy and redistribute the material in any medium or format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Adapt — remix, transform, and build upon the material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for any purpose, even commercially.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The licensor cannot revoke these freedoms as long as you follow the license terms.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5011151" y="5511674"/>
            <a:ext cx="2935099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dirty="0"/>
              <a:t>SPDX </a:t>
            </a:r>
            <a:br>
              <a:rPr lang="en-US" dirty="0"/>
            </a:br>
            <a:r>
              <a:rPr dirty="0"/>
              <a:t>Relationships:  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Liaison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Direct</a:t>
            </a:r>
            <a:r>
              <a:rPr dirty="0"/>
              <a:t> Participant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Observer</a:t>
            </a:r>
            <a:endParaRPr dirty="0"/>
          </a:p>
          <a:p>
            <a:pPr algn="l">
              <a:defRPr sz="2600" b="1"/>
            </a:pPr>
            <a:r>
              <a:rPr dirty="0"/>
              <a:t> </a:t>
            </a:r>
          </a:p>
        </p:txBody>
      </p:sp>
      <p:sp>
        <p:nvSpPr>
          <p:cNvPr id="139" name="Shape 139"/>
          <p:cNvSpPr/>
          <p:nvPr/>
        </p:nvSpPr>
        <p:spPr>
          <a:xfrm>
            <a:off x="869737" y="5463404"/>
            <a:ext cx="3305392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dirty="0"/>
              <a:t>Types o</a:t>
            </a:r>
            <a:r>
              <a:rPr lang="en-US" dirty="0"/>
              <a:t>f</a:t>
            </a:r>
            <a:r>
              <a:rPr dirty="0"/>
              <a:t> </a:t>
            </a:r>
            <a:br>
              <a:rPr lang="en-US" dirty="0"/>
            </a:br>
            <a:r>
              <a:rPr dirty="0"/>
              <a:t>Organizations: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Software Oriented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Hardware Oriented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Compliance Tooling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Open Source Built</a:t>
            </a:r>
          </a:p>
        </p:txBody>
      </p:sp>
      <p:sp>
        <p:nvSpPr>
          <p:cNvPr id="142" name="Shape 142"/>
          <p:cNvSpPr/>
          <p:nvPr/>
        </p:nvSpPr>
        <p:spPr>
          <a:xfrm rot="20040000">
            <a:off x="6136814" y="1591829"/>
            <a:ext cx="1814599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rPr sz="1900" dirty="0"/>
              <a:t>Linux Foundation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6759212" y="1862444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38100">
            <a:solidFill>
              <a:srgbClr val="6F6A5A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/>
          <p:nvPr/>
        </p:nvSpPr>
        <p:spPr>
          <a:xfrm>
            <a:off x="9857937" y="2091223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rPr dirty="0"/>
              <a:t>Organization 1</a:t>
            </a:r>
          </a:p>
        </p:txBody>
      </p:sp>
      <p:sp>
        <p:nvSpPr>
          <p:cNvPr id="145" name="Shape 145"/>
          <p:cNvSpPr/>
          <p:nvPr/>
        </p:nvSpPr>
        <p:spPr>
          <a:xfrm>
            <a:off x="9857937" y="2755575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Organization 2</a:t>
            </a:r>
          </a:p>
        </p:txBody>
      </p:sp>
      <p:sp>
        <p:nvSpPr>
          <p:cNvPr id="146" name="Shape 146"/>
          <p:cNvSpPr/>
          <p:nvPr/>
        </p:nvSpPr>
        <p:spPr>
          <a:xfrm>
            <a:off x="9857937" y="3419928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Organization 3</a:t>
            </a:r>
          </a:p>
        </p:txBody>
      </p:sp>
      <p:sp>
        <p:nvSpPr>
          <p:cNvPr id="147" name="Shape 147"/>
          <p:cNvSpPr/>
          <p:nvPr/>
        </p:nvSpPr>
        <p:spPr>
          <a:xfrm>
            <a:off x="8842963" y="3104314"/>
            <a:ext cx="808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Observer</a:t>
            </a:r>
          </a:p>
        </p:txBody>
      </p:sp>
      <p:sp>
        <p:nvSpPr>
          <p:cNvPr id="148" name="Shape 148"/>
          <p:cNvSpPr/>
          <p:nvPr/>
        </p:nvSpPr>
        <p:spPr>
          <a:xfrm>
            <a:off x="8916577" y="2122973"/>
            <a:ext cx="61071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rPr dirty="0"/>
              <a:t>Liaison</a:t>
            </a:r>
          </a:p>
        </p:txBody>
      </p:sp>
      <p:sp>
        <p:nvSpPr>
          <p:cNvPr id="149" name="Shape 149"/>
          <p:cNvSpPr/>
          <p:nvPr/>
        </p:nvSpPr>
        <p:spPr>
          <a:xfrm flipH="1">
            <a:off x="8569959" y="2368342"/>
            <a:ext cx="1300342" cy="23558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934071" y="2594593"/>
            <a:ext cx="57573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Direct</a:t>
            </a:r>
          </a:p>
        </p:txBody>
      </p:sp>
      <p:sp>
        <p:nvSpPr>
          <p:cNvPr id="151" name="Shape 151"/>
          <p:cNvSpPr/>
          <p:nvPr/>
        </p:nvSpPr>
        <p:spPr>
          <a:xfrm flipH="1">
            <a:off x="8570780" y="2918324"/>
            <a:ext cx="1301326" cy="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flipH="1" flipV="1">
            <a:off x="8477794" y="3286625"/>
            <a:ext cx="1394313" cy="296053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661400" y="5511674"/>
            <a:ext cx="36195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600" b="1"/>
            </a:pPr>
            <a:r>
              <a:rPr lang="en-US" dirty="0"/>
              <a:t>Organizational </a:t>
            </a:r>
            <a:br>
              <a:rPr lang="en-US" dirty="0"/>
            </a:br>
            <a:r>
              <a:rPr lang="en-US" dirty="0"/>
              <a:t>Roles: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Developer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Founder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Lawyer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Compliance Manager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Project Manager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  <p:sp>
        <p:nvSpPr>
          <p:cNvPr id="19" name="Shape 140"/>
          <p:cNvSpPr/>
          <p:nvPr/>
        </p:nvSpPr>
        <p:spPr>
          <a:xfrm>
            <a:off x="757163" y="1189751"/>
            <a:ext cx="5332357" cy="338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rPr dirty="0"/>
              <a:t>Interview Sample</a:t>
            </a:r>
            <a:endParaRPr lang="en-US" dirty="0"/>
          </a:p>
          <a:p>
            <a:pPr lvl="1">
              <a:defRPr sz="5700"/>
            </a:pPr>
            <a:endParaRPr sz="2000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16 Interviews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16 Questions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30-45 Minutes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Approximately 10 hours</a:t>
            </a:r>
          </a:p>
        </p:txBody>
      </p:sp>
      <p:sp>
        <p:nvSpPr>
          <p:cNvPr id="141" name="Shape 141"/>
          <p:cNvSpPr/>
          <p:nvPr/>
        </p:nvSpPr>
        <p:spPr>
          <a:xfrm>
            <a:off x="6920517" y="2047345"/>
            <a:ext cx="1740883" cy="17408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SPDX Community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508000" y="3234266"/>
            <a:ext cx="11988800" cy="51912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Research team experience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Community - Since 2012 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Tooling - Yocto // DoSOCS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Companies - Community Members and Non-members</a:t>
            </a:r>
          </a:p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Vetted with Linux Foundation Members</a:t>
            </a:r>
          </a:p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Available upon Request</a:t>
            </a:r>
          </a:p>
        </p:txBody>
      </p:sp>
      <p:sp>
        <p:nvSpPr>
          <p:cNvPr id="156" name="Shape 156"/>
          <p:cNvSpPr/>
          <p:nvPr/>
        </p:nvSpPr>
        <p:spPr>
          <a:xfrm>
            <a:off x="784125" y="1224491"/>
            <a:ext cx="1143655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Interview Questionnaire Development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Placeholder 15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186952" y="2825750"/>
            <a:ext cx="5778501" cy="5854700"/>
          </a:xfrm>
          <a:prstGeom prst="rect">
            <a:avLst/>
          </a:prstGeom>
        </p:spPr>
      </p:pic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Findings</a:t>
            </a:r>
          </a:p>
        </p:txBody>
      </p:sp>
      <p:sp>
        <p:nvSpPr>
          <p:cNvPr id="160" name="Shape 160"/>
          <p:cNvSpPr/>
          <p:nvPr/>
        </p:nvSpPr>
        <p:spPr>
          <a:xfrm>
            <a:off x="7196666" y="9336616"/>
            <a:ext cx="55171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1700"/>
            </a:lvl1pPr>
          </a:lstStyle>
          <a:p>
            <a:r>
              <a:rPr dirty="0"/>
              <a:t>https://c1.staticflickr.com/1/165/367040618_7c938238f7_b.jpg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Successe</a:t>
            </a:r>
            <a:r>
              <a:rPr lang="en-US" dirty="0"/>
              <a:t>s (1/2)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License List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“Once SPDX created a vetted list, we no longer sent volumes of agreements.”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always standardize on the license list in every discussion, whether it be with an attorney, a product manager or an engineer.”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endParaRPr lang="en-US" sz="2400" b="1" u="sng" dirty="0"/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endParaRPr lang="en-US" sz="2400" b="1" u="sng" dirty="0"/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Short Identifiers </a:t>
            </a:r>
            <a:endParaRPr lang="en-US" sz="3200" b="1" u="sng" dirty="0"/>
          </a:p>
          <a:p>
            <a:pPr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 love the short identifiers. It's the greatest, handiest thing. It's very efficient.”</a:t>
            </a:r>
          </a:p>
          <a:p>
            <a:pPr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“It's really simple to adopt.”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1597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26201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Successes </a:t>
            </a:r>
            <a:r>
              <a:rPr lang="en-US" dirty="0"/>
              <a:t>(2/2)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SPDX</a:t>
            </a:r>
            <a:r>
              <a:rPr b="1" u="sng" dirty="0"/>
              <a:t> Community Collaboration </a:t>
            </a:r>
            <a:endParaRPr lang="en-US" b="1" u="sng" dirty="0"/>
          </a:p>
          <a:p>
            <a:pPr marL="0" lvl="1" indent="0" defTabSz="578358">
              <a:spcBef>
                <a:spcPts val="600"/>
              </a:spcBef>
              <a:buNone/>
              <a:defRPr sz="3366"/>
            </a:pPr>
            <a:r>
              <a:rPr sz="2800" dirty="0"/>
              <a:t>Exchange of ideas with like minded folks</a:t>
            </a:r>
            <a:endParaRPr lang="en-US" sz="2800" dirty="0"/>
          </a:p>
          <a:p>
            <a:pPr marL="0" lvl="1" indent="0" defTabSz="578358">
              <a:spcBef>
                <a:spcPts val="600"/>
              </a:spcBef>
              <a:buNone/>
              <a:defRPr sz="3366"/>
            </a:pPr>
            <a:r>
              <a:rPr lang="en-US" sz="2800" dirty="0"/>
              <a:t>Solving shared issues around compliance</a:t>
            </a:r>
            <a:endParaRPr lang="en-US" sz="2400" i="1" dirty="0">
              <a:solidFill>
                <a:srgbClr val="00B050"/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“It's the process of discussion that generates most of the viable input.”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 does help with reaching out with other people with similar interests and understanding what's going on and what the problems are.”</a:t>
            </a:r>
          </a:p>
          <a:p>
            <a:pPr marL="0" lvl="2" indent="0" defTabSz="578358">
              <a:spcBef>
                <a:spcPts val="600"/>
              </a:spcBef>
              <a:buNone/>
              <a:defRPr sz="3366"/>
            </a:pPr>
            <a:endParaRPr lang="en-US" sz="2400" i="1" dirty="0">
              <a:solidFill>
                <a:srgbClr val="00B050"/>
              </a:solidFill>
            </a:endParaRPr>
          </a:p>
          <a:p>
            <a:pPr marL="0" lvl="2" indent="0" defTabSz="578358">
              <a:spcBef>
                <a:spcPts val="600"/>
              </a:spcBef>
              <a:buNone/>
              <a:defRPr sz="3366"/>
            </a:pPr>
            <a:endParaRPr lang="en-US" sz="2400" i="1" dirty="0">
              <a:solidFill>
                <a:srgbClr val="00B050"/>
              </a:solidFill>
            </a:endParaRPr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Internal </a:t>
            </a:r>
            <a:r>
              <a:rPr lang="en-US" sz="3200" b="1" u="sng" dirty="0"/>
              <a:t>P</a:t>
            </a:r>
            <a:r>
              <a:rPr sz="3200" b="1" u="sng" dirty="0"/>
              <a:t>rocesses are </a:t>
            </a:r>
            <a:r>
              <a:rPr lang="en-US" sz="3200" b="1" u="sng" dirty="0"/>
              <a:t>B</a:t>
            </a:r>
            <a:r>
              <a:rPr sz="3200" b="1" u="sng" dirty="0"/>
              <a:t>eing </a:t>
            </a:r>
            <a:r>
              <a:rPr lang="en-US" sz="3200" b="1" u="sng" dirty="0"/>
              <a:t>I</a:t>
            </a:r>
            <a:r>
              <a:rPr sz="3200" b="1" u="sng" dirty="0"/>
              <a:t>nformed by SPDX 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“SPDX has been talking about this license expression syntax and so we said let's use that.”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1597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Mixed opinions</a:t>
            </a:r>
            <a:r>
              <a:rPr lang="en-US" dirty="0"/>
              <a:t> (1/2)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lang="en-US" sz="3200" b="1" u="sng" dirty="0"/>
              <a:t>Spec </a:t>
            </a:r>
            <a:r>
              <a:rPr sz="3200" b="1" u="sng" dirty="0"/>
              <a:t>is </a:t>
            </a:r>
            <a:r>
              <a:rPr lang="en-US" sz="3200" b="1" u="sng" dirty="0"/>
              <a:t>R</a:t>
            </a:r>
            <a:r>
              <a:rPr sz="3200" b="1" u="sng" dirty="0"/>
              <a:t>epresentative of </a:t>
            </a:r>
            <a:r>
              <a:rPr lang="en-US" sz="3200" b="1" u="sng" dirty="0"/>
              <a:t>C</a:t>
            </a:r>
            <a:r>
              <a:rPr sz="3200" b="1" u="sng" dirty="0"/>
              <a:t>ompliance </a:t>
            </a:r>
            <a:br>
              <a:rPr lang="en-US" sz="3200" b="1" u="sng" dirty="0"/>
            </a:br>
            <a:r>
              <a:rPr lang="en-US" sz="3200" b="1" u="sng" dirty="0"/>
              <a:t>I</a:t>
            </a:r>
            <a:r>
              <a:rPr sz="3200" b="1" u="sng" dirty="0"/>
              <a:t>ssues</a:t>
            </a:r>
            <a:r>
              <a:rPr lang="en-US" sz="3200" b="1" u="sng" dirty="0"/>
              <a:t>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sz="3200" b="1" u="sng" dirty="0"/>
              <a:t> </a:t>
            </a:r>
            <a:r>
              <a:rPr lang="en-US" sz="3200" b="1" u="sng" dirty="0"/>
              <a:t>But </a:t>
            </a:r>
            <a:r>
              <a:rPr sz="3200" b="1" u="sng" dirty="0"/>
              <a:t>it is </a:t>
            </a:r>
            <a:r>
              <a:rPr lang="en-US" sz="3200" b="1" u="sng" dirty="0"/>
              <a:t>T</a:t>
            </a:r>
            <a:r>
              <a:rPr sz="3200" b="1" u="sng" dirty="0"/>
              <a:t>oo </a:t>
            </a:r>
            <a:r>
              <a:rPr lang="en-US" sz="3200" b="1" u="sng" dirty="0"/>
              <a:t>C</a:t>
            </a:r>
            <a:r>
              <a:rPr sz="3200" b="1" u="sng" dirty="0"/>
              <a:t>omplicated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“Excessive complexity is getting in the way of adoption.”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endParaRPr lang="en-US" b="1" u="sng" dirty="0"/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endParaRPr lang="en-US" b="1" u="sng" dirty="0"/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sz="3200" b="1" u="sng" dirty="0"/>
              <a:t>Declared and Concluded Licenses</a:t>
            </a:r>
            <a:endParaRPr lang="en-US" sz="3200" b="1" u="sng" dirty="0"/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Different levels of rigor in reaching conclusion </a:t>
            </a:r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Software does not give the best results - always requires manual intervention</a:t>
            </a:r>
            <a:endParaRPr lang="en-US" i="1" dirty="0">
              <a:solidFill>
                <a:srgbClr val="00B050"/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“This is where, at some point still, I think humans have to make some decisions.”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“It’s useful for someone to communicate the level of verification that they’ve done.”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do this [sign-off] manually currently.”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0774" y="730604"/>
            <a:ext cx="1637591" cy="16375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999348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1078</Words>
  <Application>Microsoft Office PowerPoint</Application>
  <PresentationFormat>Custom</PresentationFormat>
  <Paragraphs>167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Gill Sans</vt:lpstr>
      <vt:lpstr>Gill Sans Light</vt:lpstr>
      <vt:lpstr>Helvetica</vt:lpstr>
      <vt:lpstr>Helvetica Neue</vt:lpstr>
      <vt:lpstr>Times New Roman</vt:lpstr>
      <vt:lpstr>Wingdings</vt:lpstr>
      <vt:lpstr>New_Template3</vt:lpstr>
      <vt:lpstr>SPDX in software exchanges</vt:lpstr>
      <vt:lpstr>PowerPoint Presentation</vt:lpstr>
      <vt:lpstr>Attribution 4.0 International  (CC BY 4.0)</vt:lpstr>
      <vt:lpstr>PowerPoint Presentation</vt:lpstr>
      <vt:lpstr>Research team experience With Community - Since 2012  With Tooling - Yocto // DoSOCS With Companies - Community Members and Non-members Vetted with Linux Foundation Members Available upon Request</vt:lpstr>
      <vt:lpstr>Findings</vt:lpstr>
      <vt:lpstr>Successes (1/2)</vt:lpstr>
      <vt:lpstr>Successes (2/2)</vt:lpstr>
      <vt:lpstr>Mixed opinions (1/2)</vt:lpstr>
      <vt:lpstr>Mixed opinions (2/2)</vt:lpstr>
      <vt:lpstr>Points of concern (1/4)</vt:lpstr>
      <vt:lpstr>Points of concern (2/4)</vt:lpstr>
      <vt:lpstr>Points of concern (3/4)</vt:lpstr>
      <vt:lpstr>Points of concern (4/4)</vt:lpstr>
      <vt:lpstr>Food for Thought</vt:lpstr>
      <vt:lpstr>Food for thought (1/2)</vt:lpstr>
      <vt:lpstr>Food for thought (2/2)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SPDX in software exchanges</dc:title>
  <cp:lastModifiedBy>Georg Link</cp:lastModifiedBy>
  <cp:revision>75</cp:revision>
  <dcterms:modified xsi:type="dcterms:W3CDTF">2017-05-31T15:59:28Z</dcterms:modified>
</cp:coreProperties>
</file>